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Caveat"/>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Caveat-regular.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Caveat-bold.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e3abb59399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e3abb59399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e3abb59399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e3abb59399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e3abb5939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e3abb5939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e3abb59399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e3abb59399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e3abb5939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e3abb5939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2e3abb5939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2e3abb5939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e3abb5939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e3abb5939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e3abb5939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e3abb5939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e3abb5939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e3abb5939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e3abb59399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e3abb59399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e3abb5939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e3abb59399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e3abb59399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e3abb59399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e3abb5939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e3abb5939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colab.research.google.com/drive/1zhNR7VjXpuh7B__PuCIWn-TVFpt7auOe?usp=sharing" TargetMode="External"/><Relationship Id="rId4" Type="http://schemas.openxmlformats.org/officeDocument/2006/relationships/hyperlink" Target="https://colab.research.google.com/drive/1P8dH0LxyahvU4I98bbakHx952HVb0E1O?usp=shar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9.png"/><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2546075" y="2799138"/>
            <a:ext cx="6442200" cy="792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Using Clustering and LSTM methods</a:t>
            </a:r>
            <a:endParaRPr/>
          </a:p>
        </p:txBody>
      </p:sp>
      <p:sp>
        <p:nvSpPr>
          <p:cNvPr id="55" name="Google Shape;55;p13"/>
          <p:cNvSpPr txBox="1"/>
          <p:nvPr>
            <p:ph idx="1" type="subTitle"/>
          </p:nvPr>
        </p:nvSpPr>
        <p:spPr>
          <a:xfrm>
            <a:off x="5576400" y="3502250"/>
            <a:ext cx="33750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000">
                <a:solidFill>
                  <a:schemeClr val="dk1"/>
                </a:solidFill>
                <a:latin typeface="Caveat"/>
                <a:ea typeface="Caveat"/>
                <a:cs typeface="Caveat"/>
                <a:sym typeface="Caveat"/>
              </a:rPr>
              <a:t>Presented by MARUF AHMAD</a:t>
            </a:r>
            <a:endParaRPr sz="2000">
              <a:solidFill>
                <a:schemeClr val="dk1"/>
              </a:solidFill>
              <a:latin typeface="Caveat"/>
              <a:ea typeface="Caveat"/>
              <a:cs typeface="Caveat"/>
              <a:sym typeface="Caveat"/>
            </a:endParaRPr>
          </a:p>
        </p:txBody>
      </p:sp>
      <p:pic>
        <p:nvPicPr>
          <p:cNvPr id="56" name="Google Shape;56;p13"/>
          <p:cNvPicPr preferRelativeResize="0"/>
          <p:nvPr/>
        </p:nvPicPr>
        <p:blipFill rotWithShape="1">
          <a:blip r:embed="rId3">
            <a:alphaModFix/>
          </a:blip>
          <a:srcRect b="9189" l="20320" r="6160" t="7114"/>
          <a:stretch/>
        </p:blipFill>
        <p:spPr>
          <a:xfrm>
            <a:off x="256825" y="1489500"/>
            <a:ext cx="1687600" cy="3411875"/>
          </a:xfrm>
          <a:prstGeom prst="rect">
            <a:avLst/>
          </a:prstGeom>
          <a:noFill/>
          <a:ln>
            <a:noFill/>
          </a:ln>
        </p:spPr>
      </p:pic>
      <p:sp>
        <p:nvSpPr>
          <p:cNvPr id="57" name="Google Shape;57;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Prediction of crop production in rural municipalities of Saskatchewan</a:t>
            </a:r>
            <a:endParaRPr/>
          </a:p>
        </p:txBody>
      </p:sp>
      <p:pic>
        <p:nvPicPr>
          <p:cNvPr id="58" name="Google Shape;58;p13"/>
          <p:cNvPicPr preferRelativeResize="0"/>
          <p:nvPr/>
        </p:nvPicPr>
        <p:blipFill>
          <a:blip r:embed="rId4">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Prediction</a:t>
            </a:r>
            <a:endParaRPr/>
          </a:p>
        </p:txBody>
      </p:sp>
      <p:sp>
        <p:nvSpPr>
          <p:cNvPr id="141" name="Google Shape;141;p22"/>
          <p:cNvSpPr txBox="1"/>
          <p:nvPr>
            <p:ph idx="1" type="body"/>
          </p:nvPr>
        </p:nvSpPr>
        <p:spPr>
          <a:xfrm>
            <a:off x="311700" y="961200"/>
            <a:ext cx="3716400" cy="1823400"/>
          </a:xfrm>
          <a:prstGeom prst="rect">
            <a:avLst/>
          </a:prstGeom>
        </p:spPr>
        <p:txBody>
          <a:bodyPr anchorCtr="0" anchor="t" bIns="91425" lIns="91425" spcFirstLastPara="1" rIns="91425" wrap="square" tIns="91425">
            <a:noAutofit/>
          </a:bodyPr>
          <a:lstStyle/>
          <a:p>
            <a:pPr indent="0" lvl="0" marL="0" rtl="0" algn="l">
              <a:lnSpc>
                <a:spcPct val="95000"/>
              </a:lnSpc>
              <a:spcBef>
                <a:spcPts val="1200"/>
              </a:spcBef>
              <a:spcAft>
                <a:spcPts val="0"/>
              </a:spcAft>
              <a:buClr>
                <a:schemeClr val="dk1"/>
              </a:buClr>
              <a:buSzPts val="605"/>
              <a:buFont typeface="Arial"/>
              <a:buNone/>
            </a:pPr>
            <a:r>
              <a:rPr b="1" lang="en" sz="905"/>
              <a:t>LSTM Network Architecture</a:t>
            </a:r>
            <a:r>
              <a:rPr lang="en" sz="905"/>
              <a:t>:</a:t>
            </a:r>
            <a:endParaRPr sz="905"/>
          </a:p>
          <a:p>
            <a:pPr indent="-286067" lvl="0" marL="457200" rtl="0" algn="l">
              <a:lnSpc>
                <a:spcPct val="95000"/>
              </a:lnSpc>
              <a:spcBef>
                <a:spcPts val="1200"/>
              </a:spcBef>
              <a:spcAft>
                <a:spcPts val="0"/>
              </a:spcAft>
              <a:buClr>
                <a:schemeClr val="dk2"/>
              </a:buClr>
              <a:buSzPts val="905"/>
              <a:buChar char="●"/>
            </a:pPr>
            <a:r>
              <a:rPr b="1" lang="en" sz="905"/>
              <a:t>Time steps</a:t>
            </a:r>
            <a:r>
              <a:rPr lang="en" sz="905"/>
              <a:t>: 3</a:t>
            </a:r>
            <a:endParaRPr sz="905"/>
          </a:p>
          <a:p>
            <a:pPr indent="-286067" lvl="0" marL="457200" rtl="0" algn="l">
              <a:lnSpc>
                <a:spcPct val="95000"/>
              </a:lnSpc>
              <a:spcBef>
                <a:spcPts val="0"/>
              </a:spcBef>
              <a:spcAft>
                <a:spcPts val="0"/>
              </a:spcAft>
              <a:buClr>
                <a:schemeClr val="dk2"/>
              </a:buClr>
              <a:buSzPts val="905"/>
              <a:buChar char="●"/>
            </a:pPr>
            <a:r>
              <a:rPr b="1" lang="en" sz="905"/>
              <a:t>First layer</a:t>
            </a:r>
            <a:r>
              <a:rPr lang="en" sz="905"/>
              <a:t>: 50 LSTM units with three time steps at a time</a:t>
            </a:r>
            <a:endParaRPr sz="905"/>
          </a:p>
          <a:p>
            <a:pPr indent="-286067" lvl="0" marL="457200" rtl="0" algn="l">
              <a:lnSpc>
                <a:spcPct val="95000"/>
              </a:lnSpc>
              <a:spcBef>
                <a:spcPts val="0"/>
              </a:spcBef>
              <a:spcAft>
                <a:spcPts val="0"/>
              </a:spcAft>
              <a:buClr>
                <a:schemeClr val="dk2"/>
              </a:buClr>
              <a:buSzPts val="905"/>
              <a:buChar char="●"/>
            </a:pPr>
            <a:r>
              <a:rPr b="1" lang="en" sz="905"/>
              <a:t>Second layer</a:t>
            </a:r>
            <a:r>
              <a:rPr lang="en" sz="905"/>
              <a:t>: 50 LSTM units</a:t>
            </a:r>
            <a:endParaRPr sz="905"/>
          </a:p>
          <a:p>
            <a:pPr indent="-286067" lvl="0" marL="457200" rtl="0" algn="l">
              <a:lnSpc>
                <a:spcPct val="95000"/>
              </a:lnSpc>
              <a:spcBef>
                <a:spcPts val="0"/>
              </a:spcBef>
              <a:spcAft>
                <a:spcPts val="0"/>
              </a:spcAft>
              <a:buClr>
                <a:schemeClr val="dk2"/>
              </a:buClr>
              <a:buSzPts val="905"/>
              <a:buChar char="●"/>
            </a:pPr>
            <a:r>
              <a:rPr b="1" lang="en" sz="905"/>
              <a:t>Dense output layer</a:t>
            </a:r>
            <a:r>
              <a:rPr lang="en" sz="905"/>
              <a:t>: 2 units</a:t>
            </a:r>
            <a:endParaRPr sz="905"/>
          </a:p>
          <a:p>
            <a:pPr indent="-286067" lvl="0" marL="457200" rtl="0" algn="l">
              <a:lnSpc>
                <a:spcPct val="95000"/>
              </a:lnSpc>
              <a:spcBef>
                <a:spcPts val="0"/>
              </a:spcBef>
              <a:spcAft>
                <a:spcPts val="0"/>
              </a:spcAft>
              <a:buClr>
                <a:schemeClr val="dk2"/>
              </a:buClr>
              <a:buSzPts val="905"/>
              <a:buChar char="●"/>
            </a:pPr>
            <a:r>
              <a:rPr b="1" lang="en" sz="905"/>
              <a:t>Optimizer</a:t>
            </a:r>
            <a:r>
              <a:rPr lang="en" sz="905"/>
              <a:t>: Adam</a:t>
            </a:r>
            <a:endParaRPr sz="905"/>
          </a:p>
          <a:p>
            <a:pPr indent="-286067" lvl="0" marL="457200" rtl="0" algn="l">
              <a:lnSpc>
                <a:spcPct val="95000"/>
              </a:lnSpc>
              <a:spcBef>
                <a:spcPts val="0"/>
              </a:spcBef>
              <a:spcAft>
                <a:spcPts val="0"/>
              </a:spcAft>
              <a:buClr>
                <a:schemeClr val="dk2"/>
              </a:buClr>
              <a:buSzPts val="905"/>
              <a:buChar char="●"/>
            </a:pPr>
            <a:r>
              <a:rPr b="1" lang="en" sz="905"/>
              <a:t>Loss function</a:t>
            </a:r>
            <a:r>
              <a:rPr lang="en" sz="905"/>
              <a:t>: Mean squared error</a:t>
            </a:r>
            <a:endParaRPr sz="905"/>
          </a:p>
          <a:p>
            <a:pPr indent="-286067" lvl="0" marL="457200" rtl="0" algn="l">
              <a:lnSpc>
                <a:spcPct val="95000"/>
              </a:lnSpc>
              <a:spcBef>
                <a:spcPts val="0"/>
              </a:spcBef>
              <a:spcAft>
                <a:spcPts val="0"/>
              </a:spcAft>
              <a:buClr>
                <a:schemeClr val="dk2"/>
              </a:buClr>
              <a:buSzPts val="905"/>
              <a:buChar char="●"/>
            </a:pPr>
            <a:r>
              <a:rPr lang="en" sz="905"/>
              <a:t>Epoch: 20</a:t>
            </a:r>
            <a:endParaRPr sz="905"/>
          </a:p>
          <a:p>
            <a:pPr indent="0" lvl="0" marL="0" rtl="0" algn="l">
              <a:lnSpc>
                <a:spcPct val="95000"/>
              </a:lnSpc>
              <a:spcBef>
                <a:spcPts val="1200"/>
              </a:spcBef>
              <a:spcAft>
                <a:spcPts val="0"/>
              </a:spcAft>
              <a:buClr>
                <a:schemeClr val="dk1"/>
              </a:buClr>
              <a:buSzPts val="605"/>
              <a:buFont typeface="Arial"/>
              <a:buNone/>
            </a:pPr>
            <a:r>
              <a:rPr lang="en" sz="905"/>
              <a:t>LSTM is used for time series prediction, effectively capturing temporal dependencies in crop production data.</a:t>
            </a:r>
            <a:endParaRPr sz="905"/>
          </a:p>
          <a:p>
            <a:pPr indent="0" lvl="0" marL="0" rtl="0" algn="l">
              <a:lnSpc>
                <a:spcPct val="75000"/>
              </a:lnSpc>
              <a:spcBef>
                <a:spcPts val="1200"/>
              </a:spcBef>
              <a:spcAft>
                <a:spcPts val="0"/>
              </a:spcAft>
              <a:buSzPts val="378"/>
              <a:buNone/>
            </a:pPr>
            <a:r>
              <a:t/>
            </a:r>
            <a:endParaRPr sz="763"/>
          </a:p>
        </p:txBody>
      </p:sp>
      <p:pic>
        <p:nvPicPr>
          <p:cNvPr id="142" name="Google Shape;142;p22"/>
          <p:cNvPicPr preferRelativeResize="0"/>
          <p:nvPr/>
        </p:nvPicPr>
        <p:blipFill>
          <a:blip r:embed="rId3">
            <a:alphaModFix/>
          </a:blip>
          <a:stretch>
            <a:fillRect/>
          </a:stretch>
        </p:blipFill>
        <p:spPr>
          <a:xfrm>
            <a:off x="195350" y="2766175"/>
            <a:ext cx="3392624" cy="2183251"/>
          </a:xfrm>
          <a:prstGeom prst="rect">
            <a:avLst/>
          </a:prstGeom>
          <a:noFill/>
          <a:ln>
            <a:noFill/>
          </a:ln>
        </p:spPr>
      </p:pic>
      <p:pic>
        <p:nvPicPr>
          <p:cNvPr id="143" name="Google Shape;143;p22"/>
          <p:cNvPicPr preferRelativeResize="0"/>
          <p:nvPr/>
        </p:nvPicPr>
        <p:blipFill>
          <a:blip r:embed="rId4">
            <a:alphaModFix/>
          </a:blip>
          <a:stretch>
            <a:fillRect/>
          </a:stretch>
        </p:blipFill>
        <p:spPr>
          <a:xfrm>
            <a:off x="4131488" y="445025"/>
            <a:ext cx="4541999" cy="2256276"/>
          </a:xfrm>
          <a:prstGeom prst="rect">
            <a:avLst/>
          </a:prstGeom>
          <a:noFill/>
          <a:ln>
            <a:noFill/>
          </a:ln>
        </p:spPr>
      </p:pic>
      <p:pic>
        <p:nvPicPr>
          <p:cNvPr id="144" name="Google Shape;144;p22"/>
          <p:cNvPicPr preferRelativeResize="0"/>
          <p:nvPr/>
        </p:nvPicPr>
        <p:blipFill>
          <a:blip r:embed="rId5">
            <a:alphaModFix/>
          </a:blip>
          <a:stretch>
            <a:fillRect/>
          </a:stretch>
        </p:blipFill>
        <p:spPr>
          <a:xfrm>
            <a:off x="4131500" y="2784679"/>
            <a:ext cx="4579224" cy="2274795"/>
          </a:xfrm>
          <a:prstGeom prst="rect">
            <a:avLst/>
          </a:prstGeom>
          <a:noFill/>
          <a:ln>
            <a:noFill/>
          </a:ln>
        </p:spPr>
      </p:pic>
      <p:pic>
        <p:nvPicPr>
          <p:cNvPr id="145" name="Google Shape;145;p22"/>
          <p:cNvPicPr preferRelativeResize="0"/>
          <p:nvPr/>
        </p:nvPicPr>
        <p:blipFill>
          <a:blip r:embed="rId6">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&amp; Implication</a:t>
            </a:r>
            <a:endParaRPr/>
          </a:p>
        </p:txBody>
      </p:sp>
      <p:pic>
        <p:nvPicPr>
          <p:cNvPr id="151" name="Google Shape;151;p23"/>
          <p:cNvPicPr preferRelativeResize="0"/>
          <p:nvPr/>
        </p:nvPicPr>
        <p:blipFill rotWithShape="1">
          <a:blip r:embed="rId3">
            <a:alphaModFix/>
          </a:blip>
          <a:srcRect b="0" l="17279" r="17043" t="0"/>
          <a:stretch/>
        </p:blipFill>
        <p:spPr>
          <a:xfrm>
            <a:off x="4900225" y="1152475"/>
            <a:ext cx="4118400" cy="3583500"/>
          </a:xfrm>
          <a:prstGeom prst="roundRect">
            <a:avLst>
              <a:gd fmla="val 16667" name="adj"/>
            </a:avLst>
          </a:prstGeom>
          <a:noFill/>
          <a:ln>
            <a:noFill/>
          </a:ln>
        </p:spPr>
      </p:pic>
      <p:sp>
        <p:nvSpPr>
          <p:cNvPr id="152" name="Google Shape;152;p23"/>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92500" lnSpcReduction="10000"/>
          </a:bodyPr>
          <a:lstStyle/>
          <a:p>
            <a:pPr indent="-334327" lvl="0" marL="457200" rtl="0" algn="just">
              <a:spcBef>
                <a:spcPts val="0"/>
              </a:spcBef>
              <a:spcAft>
                <a:spcPts val="0"/>
              </a:spcAft>
              <a:buSzPct val="100000"/>
              <a:buChar char="●"/>
            </a:pPr>
            <a:r>
              <a:rPr lang="en"/>
              <a:t>The model achieved significant accuracy in predicting future crop production trends.</a:t>
            </a:r>
            <a:br>
              <a:rPr lang="en"/>
            </a:br>
            <a:endParaRPr/>
          </a:p>
          <a:p>
            <a:pPr indent="-334327" lvl="0" marL="457200" rtl="0" algn="just">
              <a:spcBef>
                <a:spcPts val="0"/>
              </a:spcBef>
              <a:spcAft>
                <a:spcPts val="0"/>
              </a:spcAft>
              <a:buSzPct val="100000"/>
              <a:buChar char="●"/>
            </a:pPr>
            <a:r>
              <a:rPr lang="en"/>
              <a:t>These predictions enable better resource allocation, crop planning, and decision-making for farmers and policymakers.</a:t>
            </a:r>
            <a:br>
              <a:rPr lang="en"/>
            </a:br>
            <a:endParaRPr/>
          </a:p>
          <a:p>
            <a:pPr indent="-334327" lvl="0" marL="457200" rtl="0" algn="just">
              <a:spcBef>
                <a:spcPts val="0"/>
              </a:spcBef>
              <a:spcAft>
                <a:spcPts val="0"/>
              </a:spcAft>
              <a:buSzPct val="100000"/>
              <a:buChar char="●"/>
            </a:pPr>
            <a:r>
              <a:rPr lang="en"/>
              <a:t>The approach supports the agricultural sector in managing uncertainty and improving productivity.</a:t>
            </a:r>
            <a:endParaRPr/>
          </a:p>
        </p:txBody>
      </p:sp>
      <p:pic>
        <p:nvPicPr>
          <p:cNvPr id="153" name="Google Shape;153;p23"/>
          <p:cNvPicPr preferRelativeResize="0"/>
          <p:nvPr/>
        </p:nvPicPr>
        <p:blipFill>
          <a:blip r:embed="rId4">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&amp; future work</a:t>
            </a:r>
            <a:endParaRPr/>
          </a:p>
        </p:txBody>
      </p:sp>
      <p:sp>
        <p:nvSpPr>
          <p:cNvPr id="159" name="Google Shape;159;p24"/>
          <p:cNvSpPr txBox="1"/>
          <p:nvPr>
            <p:ph idx="1" type="body"/>
          </p:nvPr>
        </p:nvSpPr>
        <p:spPr>
          <a:xfrm>
            <a:off x="311700" y="1152475"/>
            <a:ext cx="4260300" cy="3416400"/>
          </a:xfrm>
          <a:prstGeom prst="rect">
            <a:avLst/>
          </a:prstGeom>
        </p:spPr>
        <p:txBody>
          <a:bodyPr anchorCtr="0" anchor="t" bIns="91425" lIns="91425" spcFirstLastPara="1" rIns="91425" wrap="square" tIns="91425">
            <a:normAutofit fontScale="92500" lnSpcReduction="10000"/>
          </a:bodyPr>
          <a:lstStyle/>
          <a:p>
            <a:pPr indent="-334327" lvl="0" marL="457200" rtl="0" algn="just">
              <a:spcBef>
                <a:spcPts val="0"/>
              </a:spcBef>
              <a:spcAft>
                <a:spcPts val="0"/>
              </a:spcAft>
              <a:buSzPct val="100000"/>
              <a:buChar char="●"/>
            </a:pPr>
            <a:r>
              <a:rPr lang="en"/>
              <a:t>Successfully demonstrated the effectiveness of clustering and LSTM methods in predicting crop production.</a:t>
            </a:r>
            <a:br>
              <a:rPr lang="en"/>
            </a:br>
            <a:endParaRPr/>
          </a:p>
          <a:p>
            <a:pPr indent="-334327" lvl="0" marL="457200" rtl="0" algn="just">
              <a:spcBef>
                <a:spcPts val="0"/>
              </a:spcBef>
              <a:spcAft>
                <a:spcPts val="0"/>
              </a:spcAft>
              <a:buSzPct val="100000"/>
              <a:buChar char="●"/>
            </a:pPr>
            <a:r>
              <a:rPr lang="en"/>
              <a:t>Future work will focus on incorporating additional features such as weather forecasts and economic indicators.</a:t>
            </a:r>
            <a:br>
              <a:rPr lang="en"/>
            </a:br>
            <a:endParaRPr/>
          </a:p>
          <a:p>
            <a:pPr indent="-334327" lvl="0" marL="457200" rtl="0" algn="just">
              <a:spcBef>
                <a:spcPts val="0"/>
              </a:spcBef>
              <a:spcAft>
                <a:spcPts val="0"/>
              </a:spcAft>
              <a:buSzPct val="100000"/>
              <a:buChar char="●"/>
            </a:pPr>
            <a:r>
              <a:rPr lang="en"/>
              <a:t>Plans to integrate real-time data for even more accurate predictions, further aiding decision-making processes.</a:t>
            </a:r>
            <a:endParaRPr/>
          </a:p>
        </p:txBody>
      </p:sp>
      <p:pic>
        <p:nvPicPr>
          <p:cNvPr id="160" name="Google Shape;160;p24"/>
          <p:cNvPicPr preferRelativeResize="0"/>
          <p:nvPr/>
        </p:nvPicPr>
        <p:blipFill rotWithShape="1">
          <a:blip r:embed="rId3">
            <a:alphaModFix/>
          </a:blip>
          <a:srcRect b="8172" l="10503" r="10225" t="0"/>
          <a:stretch/>
        </p:blipFill>
        <p:spPr>
          <a:xfrm>
            <a:off x="4650175" y="1228675"/>
            <a:ext cx="4355400" cy="2883000"/>
          </a:xfrm>
          <a:prstGeom prst="roundRect">
            <a:avLst>
              <a:gd fmla="val 16667" name="adj"/>
            </a:avLst>
          </a:prstGeom>
          <a:noFill/>
          <a:ln>
            <a:noFill/>
          </a:ln>
        </p:spPr>
      </p:pic>
      <p:sp>
        <p:nvSpPr>
          <p:cNvPr id="161" name="Google Shape;161;p24"/>
          <p:cNvSpPr txBox="1"/>
          <p:nvPr/>
        </p:nvSpPr>
        <p:spPr>
          <a:xfrm>
            <a:off x="5818525" y="4212550"/>
            <a:ext cx="225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latin typeface="Georgia"/>
                <a:ea typeface="Georgia"/>
                <a:cs typeface="Georgia"/>
                <a:sym typeface="Georgia"/>
              </a:rPr>
              <a:t>Future is FarmGPT</a:t>
            </a:r>
            <a:endParaRPr sz="1800">
              <a:solidFill>
                <a:schemeClr val="dk2"/>
              </a:solidFill>
              <a:latin typeface="Georgia"/>
              <a:ea typeface="Georgia"/>
              <a:cs typeface="Georgia"/>
              <a:sym typeface="Georgia"/>
            </a:endParaRPr>
          </a:p>
        </p:txBody>
      </p:sp>
      <p:pic>
        <p:nvPicPr>
          <p:cNvPr id="162" name="Google Shape;162;p24"/>
          <p:cNvPicPr preferRelativeResize="0"/>
          <p:nvPr/>
        </p:nvPicPr>
        <p:blipFill>
          <a:blip r:embed="rId4">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Source Code</a:t>
            </a:r>
            <a:endParaRPr/>
          </a:p>
        </p:txBody>
      </p:sp>
      <p:sp>
        <p:nvSpPr>
          <p:cNvPr id="168" name="Google Shape;168;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Stream_3_Oats_Barley_PreprocessingNClustering </a:t>
            </a:r>
            <a:r>
              <a:rPr lang="en" u="sng">
                <a:solidFill>
                  <a:schemeClr val="hlink"/>
                </a:solidFill>
                <a:hlinkClick r:id="rId3"/>
              </a:rPr>
              <a:t>https://colab.research.google.com/drive/1zhNR7VjXpuh7B__PuCIWn-TVFpt7auOe?usp=sharing</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AutoNum type="arabicPeriod"/>
            </a:pPr>
            <a:r>
              <a:rPr lang="en"/>
              <a:t>Stream_3_Oats_Barley_Future_Prediction_LSTM </a:t>
            </a:r>
            <a:r>
              <a:rPr lang="en" u="sng">
                <a:solidFill>
                  <a:schemeClr val="hlink"/>
                </a:solidFill>
                <a:hlinkClick r:id="rId4"/>
              </a:rPr>
              <a:t>https://colab.research.google.com/drive/1P8dH0LxyahvU4I98bbakHx952HVb0E1O?usp=sharing</a:t>
            </a: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3302775" y="2903025"/>
            <a:ext cx="1904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
        <p:nvSpPr>
          <p:cNvPr id="174" name="Google Shape;17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5" name="Google Shape;175;p26"/>
          <p:cNvPicPr preferRelativeResize="0"/>
          <p:nvPr/>
        </p:nvPicPr>
        <p:blipFill>
          <a:blip r:embed="rId3">
            <a:alphaModFix/>
          </a:blip>
          <a:stretch>
            <a:fillRect/>
          </a:stretch>
        </p:blipFill>
        <p:spPr>
          <a:xfrm>
            <a:off x="774450" y="1708700"/>
            <a:ext cx="2114075" cy="2114075"/>
          </a:xfrm>
          <a:prstGeom prst="rect">
            <a:avLst/>
          </a:prstGeom>
          <a:noFill/>
          <a:ln>
            <a:noFill/>
          </a:ln>
        </p:spPr>
      </p:pic>
      <p:pic>
        <p:nvPicPr>
          <p:cNvPr id="176" name="Google Shape;176;p26"/>
          <p:cNvPicPr preferRelativeResize="0"/>
          <p:nvPr/>
        </p:nvPicPr>
        <p:blipFill>
          <a:blip r:embed="rId4">
            <a:alphaModFix/>
          </a:blip>
          <a:stretch>
            <a:fillRect/>
          </a:stretch>
        </p:blipFill>
        <p:spPr>
          <a:xfrm>
            <a:off x="5825625" y="1708700"/>
            <a:ext cx="2114075" cy="2114075"/>
          </a:xfrm>
          <a:prstGeom prst="rect">
            <a:avLst/>
          </a:prstGeom>
          <a:noFill/>
          <a:ln>
            <a:noFill/>
          </a:ln>
        </p:spPr>
      </p:pic>
      <p:sp>
        <p:nvSpPr>
          <p:cNvPr id="177" name="Google Shape;177;p26"/>
          <p:cNvSpPr txBox="1"/>
          <p:nvPr/>
        </p:nvSpPr>
        <p:spPr>
          <a:xfrm>
            <a:off x="1313098" y="3822775"/>
            <a:ext cx="902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Oats</a:t>
            </a:r>
            <a:endParaRPr sz="1800">
              <a:solidFill>
                <a:schemeClr val="dk2"/>
              </a:solidFill>
            </a:endParaRPr>
          </a:p>
        </p:txBody>
      </p:sp>
      <p:sp>
        <p:nvSpPr>
          <p:cNvPr id="178" name="Google Shape;178;p26"/>
          <p:cNvSpPr txBox="1"/>
          <p:nvPr/>
        </p:nvSpPr>
        <p:spPr>
          <a:xfrm>
            <a:off x="6630775" y="3822775"/>
            <a:ext cx="983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Barley</a:t>
            </a:r>
            <a:endParaRPr sz="1800">
              <a:solidFill>
                <a:schemeClr val="dk2"/>
              </a:solidFill>
            </a:endParaRPr>
          </a:p>
        </p:txBody>
      </p:sp>
      <p:pic>
        <p:nvPicPr>
          <p:cNvPr id="179" name="Google Shape;179;p26"/>
          <p:cNvPicPr preferRelativeResize="0"/>
          <p:nvPr/>
        </p:nvPicPr>
        <p:blipFill>
          <a:blip r:embed="rId5">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 Statement</a:t>
            </a:r>
            <a:endParaRPr/>
          </a:p>
        </p:txBody>
      </p:sp>
      <p:sp>
        <p:nvSpPr>
          <p:cNvPr id="64" name="Google Shape;64;p14"/>
          <p:cNvSpPr txBox="1"/>
          <p:nvPr>
            <p:ph idx="1" type="body"/>
          </p:nvPr>
        </p:nvSpPr>
        <p:spPr>
          <a:xfrm>
            <a:off x="311700" y="2223225"/>
            <a:ext cx="4487100" cy="2345700"/>
          </a:xfrm>
          <a:prstGeom prst="rect">
            <a:avLst/>
          </a:prstGeom>
        </p:spPr>
        <p:txBody>
          <a:bodyPr anchorCtr="0" anchor="t" bIns="91425" lIns="91425" spcFirstLastPara="1" rIns="91425" wrap="square" tIns="91425">
            <a:normAutofit lnSpcReduction="20000"/>
          </a:bodyPr>
          <a:lstStyle/>
          <a:p>
            <a:pPr indent="0" lvl="0" marL="0" rtl="0" algn="just">
              <a:spcBef>
                <a:spcPts val="0"/>
              </a:spcBef>
              <a:spcAft>
                <a:spcPts val="1200"/>
              </a:spcAft>
              <a:buNone/>
            </a:pPr>
            <a:r>
              <a:rPr lang="en"/>
              <a:t>Accurately predicting crop production in rural municipalities of Saskatchewan is challenging due to the variability in climate, soil conditions, and farming practices. This uncertainty can lead to inefficient resource allocation and planning, affecting the livelihood of farmers and the agricultural economy.</a:t>
            </a:r>
            <a:endParaRPr/>
          </a:p>
        </p:txBody>
      </p:sp>
      <p:pic>
        <p:nvPicPr>
          <p:cNvPr id="65" name="Google Shape;65;p14"/>
          <p:cNvPicPr preferRelativeResize="0"/>
          <p:nvPr/>
        </p:nvPicPr>
        <p:blipFill>
          <a:blip r:embed="rId3">
            <a:alphaModFix/>
          </a:blip>
          <a:stretch>
            <a:fillRect/>
          </a:stretch>
        </p:blipFill>
        <p:spPr>
          <a:xfrm>
            <a:off x="4934875" y="1157125"/>
            <a:ext cx="3897300" cy="2227200"/>
          </a:xfrm>
          <a:prstGeom prst="roundRect">
            <a:avLst>
              <a:gd fmla="val 16667" name="adj"/>
            </a:avLst>
          </a:prstGeom>
          <a:noFill/>
          <a:ln>
            <a:noFill/>
          </a:ln>
        </p:spPr>
      </p:pic>
      <p:pic>
        <p:nvPicPr>
          <p:cNvPr id="66" name="Google Shape;66;p14"/>
          <p:cNvPicPr preferRelativeResize="0"/>
          <p:nvPr/>
        </p:nvPicPr>
        <p:blipFill>
          <a:blip r:embed="rId4">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Solutions</a:t>
            </a:r>
            <a:endParaRPr/>
          </a:p>
        </p:txBody>
      </p:sp>
      <p:sp>
        <p:nvSpPr>
          <p:cNvPr id="72" name="Google Shape;72;p15"/>
          <p:cNvSpPr txBox="1"/>
          <p:nvPr>
            <p:ph idx="1" type="body"/>
          </p:nvPr>
        </p:nvSpPr>
        <p:spPr>
          <a:xfrm>
            <a:off x="311700" y="2399325"/>
            <a:ext cx="4369500" cy="2169600"/>
          </a:xfrm>
          <a:prstGeom prst="rect">
            <a:avLst/>
          </a:prstGeom>
        </p:spPr>
        <p:txBody>
          <a:bodyPr anchorCtr="0" anchor="t" bIns="91425" lIns="91425" spcFirstLastPara="1" rIns="91425" wrap="square" tIns="91425">
            <a:normAutofit fontScale="70000" lnSpcReduction="20000"/>
          </a:bodyPr>
          <a:lstStyle/>
          <a:p>
            <a:pPr indent="-308610" lvl="0" marL="457200" rtl="0" algn="just">
              <a:spcBef>
                <a:spcPts val="0"/>
              </a:spcBef>
              <a:spcAft>
                <a:spcPts val="0"/>
              </a:spcAft>
              <a:buSzPct val="100000"/>
              <a:buAutoNum type="arabicPeriod"/>
            </a:pPr>
            <a:r>
              <a:rPr lang="en"/>
              <a:t>Clustering: We utilized K-means clustering to identify localized crop production patterns. This helps in segmenting the data into meaningful groups for targeted analysis.</a:t>
            </a:r>
            <a:br>
              <a:rPr lang="en"/>
            </a:br>
            <a:endParaRPr/>
          </a:p>
          <a:p>
            <a:pPr indent="-308610" lvl="0" marL="457200" rtl="0" algn="just">
              <a:spcBef>
                <a:spcPts val="0"/>
              </a:spcBef>
              <a:spcAft>
                <a:spcPts val="0"/>
              </a:spcAft>
              <a:buSzPct val="100000"/>
              <a:buAutoNum type="arabicPeriod"/>
            </a:pPr>
            <a:r>
              <a:rPr lang="en"/>
              <a:t>Prediction: For future crop production prediction, we implemented an LSTM-based Recurrent Neural Network (RNN). LSTM networks are well-suited for handling time series data and forecasting future trends.</a:t>
            </a:r>
            <a:endParaRPr/>
          </a:p>
        </p:txBody>
      </p:sp>
      <p:pic>
        <p:nvPicPr>
          <p:cNvPr id="73" name="Google Shape;73;p15"/>
          <p:cNvPicPr preferRelativeResize="0"/>
          <p:nvPr/>
        </p:nvPicPr>
        <p:blipFill>
          <a:blip r:embed="rId3">
            <a:alphaModFix/>
          </a:blip>
          <a:stretch>
            <a:fillRect/>
          </a:stretch>
        </p:blipFill>
        <p:spPr>
          <a:xfrm>
            <a:off x="4717050" y="1094018"/>
            <a:ext cx="4369501" cy="2496858"/>
          </a:xfrm>
          <a:prstGeom prst="rect">
            <a:avLst/>
          </a:prstGeom>
          <a:noFill/>
          <a:ln>
            <a:noFill/>
          </a:ln>
        </p:spPr>
      </p:pic>
      <p:pic>
        <p:nvPicPr>
          <p:cNvPr id="74" name="Google Shape;74;p15"/>
          <p:cNvPicPr preferRelativeResize="0"/>
          <p:nvPr/>
        </p:nvPicPr>
        <p:blipFill>
          <a:blip r:embed="rId4">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Crops: </a:t>
            </a:r>
            <a:endParaRPr/>
          </a:p>
          <a:p>
            <a:pPr indent="0" lvl="0" marL="0" rtl="0" algn="l">
              <a:spcBef>
                <a:spcPts val="0"/>
              </a:spcBef>
              <a:spcAft>
                <a:spcPts val="0"/>
              </a:spcAft>
              <a:buNone/>
            </a:pPr>
            <a:r>
              <a:rPr lang="en" sz="1355">
                <a:solidFill>
                  <a:schemeClr val="dk2"/>
                </a:solidFill>
              </a:rPr>
              <a:t>Focus on two major crops</a:t>
            </a:r>
            <a:endParaRPr sz="1355">
              <a:solidFill>
                <a:schemeClr val="dk2"/>
              </a:solidFill>
            </a:endParaRPr>
          </a:p>
        </p:txBody>
      </p:sp>
      <p:pic>
        <p:nvPicPr>
          <p:cNvPr id="80" name="Google Shape;80;p16"/>
          <p:cNvPicPr preferRelativeResize="0"/>
          <p:nvPr/>
        </p:nvPicPr>
        <p:blipFill>
          <a:blip r:embed="rId3">
            <a:alphaModFix/>
          </a:blip>
          <a:stretch>
            <a:fillRect/>
          </a:stretch>
        </p:blipFill>
        <p:spPr>
          <a:xfrm>
            <a:off x="594325" y="875450"/>
            <a:ext cx="3305224" cy="3647174"/>
          </a:xfrm>
          <a:prstGeom prst="rect">
            <a:avLst/>
          </a:prstGeom>
          <a:noFill/>
          <a:ln>
            <a:noFill/>
          </a:ln>
        </p:spPr>
      </p:pic>
      <p:pic>
        <p:nvPicPr>
          <p:cNvPr id="81" name="Google Shape;81;p16"/>
          <p:cNvPicPr preferRelativeResize="0"/>
          <p:nvPr/>
        </p:nvPicPr>
        <p:blipFill>
          <a:blip r:embed="rId4">
            <a:alphaModFix/>
          </a:blip>
          <a:stretch>
            <a:fillRect/>
          </a:stretch>
        </p:blipFill>
        <p:spPr>
          <a:xfrm>
            <a:off x="4296275" y="1781938"/>
            <a:ext cx="4609400" cy="2740700"/>
          </a:xfrm>
          <a:prstGeom prst="rect">
            <a:avLst/>
          </a:prstGeom>
          <a:noFill/>
          <a:ln>
            <a:noFill/>
          </a:ln>
        </p:spPr>
      </p:pic>
      <p:sp>
        <p:nvSpPr>
          <p:cNvPr id="82" name="Google Shape;82;p16"/>
          <p:cNvSpPr txBox="1"/>
          <p:nvPr/>
        </p:nvSpPr>
        <p:spPr>
          <a:xfrm>
            <a:off x="763323" y="4522625"/>
            <a:ext cx="902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Oats</a:t>
            </a:r>
            <a:endParaRPr sz="1800">
              <a:solidFill>
                <a:schemeClr val="dk2"/>
              </a:solidFill>
            </a:endParaRPr>
          </a:p>
        </p:txBody>
      </p:sp>
      <p:sp>
        <p:nvSpPr>
          <p:cNvPr id="83" name="Google Shape;83;p16"/>
          <p:cNvSpPr txBox="1"/>
          <p:nvPr/>
        </p:nvSpPr>
        <p:spPr>
          <a:xfrm>
            <a:off x="6200100" y="4522625"/>
            <a:ext cx="983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dk2"/>
                </a:solidFill>
              </a:rPr>
              <a:t>Barley</a:t>
            </a:r>
            <a:endParaRPr sz="1800">
              <a:solidFill>
                <a:schemeClr val="dk2"/>
              </a:solidFill>
            </a:endParaRPr>
          </a:p>
        </p:txBody>
      </p:sp>
      <p:pic>
        <p:nvPicPr>
          <p:cNvPr id="84" name="Google Shape;84;p16"/>
          <p:cNvPicPr preferRelativeResize="0"/>
          <p:nvPr/>
        </p:nvPicPr>
        <p:blipFill>
          <a:blip r:embed="rId5">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Data Analysis</a:t>
            </a:r>
            <a:endParaRPr/>
          </a:p>
        </p:txBody>
      </p:sp>
      <p:pic>
        <p:nvPicPr>
          <p:cNvPr id="90" name="Google Shape;90;p17"/>
          <p:cNvPicPr preferRelativeResize="0"/>
          <p:nvPr/>
        </p:nvPicPr>
        <p:blipFill>
          <a:blip r:embed="rId3">
            <a:alphaModFix/>
          </a:blip>
          <a:stretch>
            <a:fillRect/>
          </a:stretch>
        </p:blipFill>
        <p:spPr>
          <a:xfrm>
            <a:off x="311250" y="1198100"/>
            <a:ext cx="4099801" cy="3370761"/>
          </a:xfrm>
          <a:prstGeom prst="rect">
            <a:avLst/>
          </a:prstGeom>
          <a:noFill/>
          <a:ln>
            <a:noFill/>
          </a:ln>
        </p:spPr>
      </p:pic>
      <p:pic>
        <p:nvPicPr>
          <p:cNvPr id="91" name="Google Shape;91;p17"/>
          <p:cNvPicPr preferRelativeResize="0"/>
          <p:nvPr/>
        </p:nvPicPr>
        <p:blipFill>
          <a:blip r:embed="rId4">
            <a:alphaModFix/>
          </a:blip>
          <a:stretch>
            <a:fillRect/>
          </a:stretch>
        </p:blipFill>
        <p:spPr>
          <a:xfrm>
            <a:off x="4768325" y="1198100"/>
            <a:ext cx="4099801" cy="3370777"/>
          </a:xfrm>
          <a:prstGeom prst="rect">
            <a:avLst/>
          </a:prstGeom>
          <a:noFill/>
          <a:ln>
            <a:noFill/>
          </a:ln>
        </p:spPr>
      </p:pic>
      <p:pic>
        <p:nvPicPr>
          <p:cNvPr id="92" name="Google Shape;92;p17"/>
          <p:cNvPicPr preferRelativeResize="0"/>
          <p:nvPr/>
        </p:nvPicPr>
        <p:blipFill>
          <a:blip r:embed="rId5">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20"/>
              <a:t>Spatial Distribution of Oats and Barley Yields in (2021) and their correlation</a:t>
            </a:r>
            <a:endParaRPr sz="1920"/>
          </a:p>
        </p:txBody>
      </p:sp>
      <p:pic>
        <p:nvPicPr>
          <p:cNvPr id="98" name="Google Shape;98;p18"/>
          <p:cNvPicPr preferRelativeResize="0"/>
          <p:nvPr/>
        </p:nvPicPr>
        <p:blipFill>
          <a:blip r:embed="rId3">
            <a:alphaModFix/>
          </a:blip>
          <a:stretch>
            <a:fillRect/>
          </a:stretch>
        </p:blipFill>
        <p:spPr>
          <a:xfrm>
            <a:off x="186950" y="1203350"/>
            <a:ext cx="6460701" cy="3089325"/>
          </a:xfrm>
          <a:prstGeom prst="rect">
            <a:avLst/>
          </a:prstGeom>
          <a:noFill/>
          <a:ln>
            <a:noFill/>
          </a:ln>
        </p:spPr>
      </p:pic>
      <p:pic>
        <p:nvPicPr>
          <p:cNvPr id="99" name="Google Shape;99;p18"/>
          <p:cNvPicPr preferRelativeResize="0"/>
          <p:nvPr/>
        </p:nvPicPr>
        <p:blipFill>
          <a:blip r:embed="rId4">
            <a:alphaModFix/>
          </a:blip>
          <a:stretch>
            <a:fillRect/>
          </a:stretch>
        </p:blipFill>
        <p:spPr>
          <a:xfrm>
            <a:off x="6763376" y="1962575"/>
            <a:ext cx="2206225" cy="1759927"/>
          </a:xfrm>
          <a:prstGeom prst="rect">
            <a:avLst/>
          </a:prstGeom>
          <a:noFill/>
          <a:ln>
            <a:noFill/>
          </a:ln>
        </p:spPr>
      </p:pic>
      <p:sp>
        <p:nvSpPr>
          <p:cNvPr id="100" name="Google Shape;100;p18"/>
          <p:cNvSpPr txBox="1"/>
          <p:nvPr/>
        </p:nvSpPr>
        <p:spPr>
          <a:xfrm>
            <a:off x="6849188" y="3800775"/>
            <a:ext cx="2120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Correlation graph</a:t>
            </a:r>
            <a:endParaRPr sz="1500">
              <a:solidFill>
                <a:schemeClr val="dk2"/>
              </a:solidFill>
            </a:endParaRPr>
          </a:p>
        </p:txBody>
      </p:sp>
      <p:sp>
        <p:nvSpPr>
          <p:cNvPr id="101" name="Google Shape;101;p18"/>
          <p:cNvSpPr txBox="1"/>
          <p:nvPr/>
        </p:nvSpPr>
        <p:spPr>
          <a:xfrm>
            <a:off x="238325" y="4292675"/>
            <a:ext cx="58407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2"/>
              </a:buClr>
              <a:buSzPts val="1300"/>
              <a:buChar char="●"/>
            </a:pPr>
            <a:r>
              <a:rPr lang="en" sz="1300">
                <a:solidFill>
                  <a:schemeClr val="dk2"/>
                </a:solidFill>
              </a:rPr>
              <a:t>Visual representation of the correlation between different variables.</a:t>
            </a:r>
            <a:endParaRPr sz="1300">
              <a:solidFill>
                <a:schemeClr val="dk2"/>
              </a:solidFill>
            </a:endParaRPr>
          </a:p>
          <a:p>
            <a:pPr indent="-311150" lvl="0" marL="457200" rtl="0" algn="l">
              <a:spcBef>
                <a:spcPts val="0"/>
              </a:spcBef>
              <a:spcAft>
                <a:spcPts val="0"/>
              </a:spcAft>
              <a:buClr>
                <a:schemeClr val="dk2"/>
              </a:buClr>
              <a:buSzPts val="1300"/>
              <a:buChar char="●"/>
            </a:pPr>
            <a:r>
              <a:rPr lang="en" sz="1300">
                <a:solidFill>
                  <a:schemeClr val="dk2"/>
                </a:solidFill>
              </a:rPr>
              <a:t>Highlights the relationships that influence crop production.</a:t>
            </a:r>
            <a:endParaRPr sz="1300">
              <a:solidFill>
                <a:schemeClr val="dk2"/>
              </a:solidFill>
            </a:endParaRPr>
          </a:p>
        </p:txBody>
      </p:sp>
      <p:pic>
        <p:nvPicPr>
          <p:cNvPr id="102" name="Google Shape;102;p18"/>
          <p:cNvPicPr preferRelativeResize="0"/>
          <p:nvPr/>
        </p:nvPicPr>
        <p:blipFill>
          <a:blip r:embed="rId5">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Preprocessing</a:t>
            </a:r>
            <a:endParaRPr/>
          </a:p>
        </p:txBody>
      </p:sp>
      <p:pic>
        <p:nvPicPr>
          <p:cNvPr id="108" name="Google Shape;108;p19"/>
          <p:cNvPicPr preferRelativeResize="0"/>
          <p:nvPr/>
        </p:nvPicPr>
        <p:blipFill>
          <a:blip r:embed="rId3">
            <a:alphaModFix/>
          </a:blip>
          <a:stretch>
            <a:fillRect/>
          </a:stretch>
        </p:blipFill>
        <p:spPr>
          <a:xfrm>
            <a:off x="152400" y="1170125"/>
            <a:ext cx="3692375" cy="2953900"/>
          </a:xfrm>
          <a:prstGeom prst="rect">
            <a:avLst/>
          </a:prstGeom>
          <a:noFill/>
          <a:ln>
            <a:noFill/>
          </a:ln>
        </p:spPr>
      </p:pic>
      <p:pic>
        <p:nvPicPr>
          <p:cNvPr id="109" name="Google Shape;109;p19"/>
          <p:cNvPicPr preferRelativeResize="0"/>
          <p:nvPr/>
        </p:nvPicPr>
        <p:blipFill>
          <a:blip r:embed="rId4">
            <a:alphaModFix/>
          </a:blip>
          <a:stretch>
            <a:fillRect/>
          </a:stretch>
        </p:blipFill>
        <p:spPr>
          <a:xfrm>
            <a:off x="4604025" y="1170125"/>
            <a:ext cx="3738575" cy="2990852"/>
          </a:xfrm>
          <a:prstGeom prst="rect">
            <a:avLst/>
          </a:prstGeom>
          <a:noFill/>
          <a:ln>
            <a:noFill/>
          </a:ln>
        </p:spPr>
      </p:pic>
      <p:sp>
        <p:nvSpPr>
          <p:cNvPr id="110" name="Google Shape;110;p19"/>
          <p:cNvSpPr txBox="1"/>
          <p:nvPr/>
        </p:nvSpPr>
        <p:spPr>
          <a:xfrm>
            <a:off x="763100" y="4124025"/>
            <a:ext cx="2238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Before outlier Treatment</a:t>
            </a:r>
            <a:endParaRPr sz="1500">
              <a:solidFill>
                <a:schemeClr val="dk2"/>
              </a:solidFill>
            </a:endParaRPr>
          </a:p>
        </p:txBody>
      </p:sp>
      <p:sp>
        <p:nvSpPr>
          <p:cNvPr id="111" name="Google Shape;111;p19"/>
          <p:cNvSpPr txBox="1"/>
          <p:nvPr/>
        </p:nvSpPr>
        <p:spPr>
          <a:xfrm>
            <a:off x="5582075" y="4160975"/>
            <a:ext cx="2238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rPr>
              <a:t>After </a:t>
            </a:r>
            <a:r>
              <a:rPr lang="en" sz="1500">
                <a:solidFill>
                  <a:schemeClr val="dk2"/>
                </a:solidFill>
              </a:rPr>
              <a:t>outlier</a:t>
            </a:r>
            <a:r>
              <a:rPr lang="en" sz="1500">
                <a:solidFill>
                  <a:schemeClr val="dk2"/>
                </a:solidFill>
              </a:rPr>
              <a:t> </a:t>
            </a:r>
            <a:r>
              <a:rPr lang="en" sz="1500">
                <a:solidFill>
                  <a:schemeClr val="dk2"/>
                </a:solidFill>
              </a:rPr>
              <a:t>Treatment</a:t>
            </a:r>
            <a:endParaRPr sz="1500">
              <a:solidFill>
                <a:schemeClr val="dk2"/>
              </a:solidFill>
            </a:endParaRPr>
          </a:p>
        </p:txBody>
      </p:sp>
      <p:sp>
        <p:nvSpPr>
          <p:cNvPr id="112" name="Google Shape;112;p19"/>
          <p:cNvSpPr txBox="1"/>
          <p:nvPr/>
        </p:nvSpPr>
        <p:spPr>
          <a:xfrm>
            <a:off x="152400" y="4539525"/>
            <a:ext cx="6361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100">
                <a:solidFill>
                  <a:schemeClr val="dk2"/>
                </a:solidFill>
              </a:rPr>
              <a:t>Before Treatment</a:t>
            </a:r>
            <a:r>
              <a:rPr lang="en" sz="1100">
                <a:solidFill>
                  <a:schemeClr val="dk2"/>
                </a:solidFill>
              </a:rPr>
              <a:t>: Raw data with inconsistencies, missing values, and outliers.</a:t>
            </a:r>
            <a:endParaRPr sz="1100">
              <a:solidFill>
                <a:schemeClr val="dk2"/>
              </a:solidFill>
            </a:endParaRPr>
          </a:p>
          <a:p>
            <a:pPr indent="0" lvl="0" marL="0" rtl="0" algn="l">
              <a:spcBef>
                <a:spcPts val="0"/>
              </a:spcBef>
              <a:spcAft>
                <a:spcPts val="0"/>
              </a:spcAft>
              <a:buNone/>
            </a:pPr>
            <a:r>
              <a:rPr b="1" lang="en" sz="1100">
                <a:solidFill>
                  <a:schemeClr val="dk2"/>
                </a:solidFill>
              </a:rPr>
              <a:t>After Treatment</a:t>
            </a:r>
            <a:r>
              <a:rPr lang="en" sz="1100">
                <a:solidFill>
                  <a:schemeClr val="dk2"/>
                </a:solidFill>
              </a:rPr>
              <a:t>: Cleaned data with </a:t>
            </a:r>
            <a:r>
              <a:rPr lang="en" sz="1100">
                <a:solidFill>
                  <a:schemeClr val="dk2"/>
                </a:solidFill>
              </a:rPr>
              <a:t>handle</a:t>
            </a:r>
            <a:r>
              <a:rPr lang="en" sz="1100">
                <a:solidFill>
                  <a:schemeClr val="dk2"/>
                </a:solidFill>
              </a:rPr>
              <a:t> missing values, normalized values, and removed outliers for better model performance.</a:t>
            </a:r>
            <a:endParaRPr sz="1800">
              <a:solidFill>
                <a:schemeClr val="dk2"/>
              </a:solidFill>
            </a:endParaRPr>
          </a:p>
        </p:txBody>
      </p:sp>
      <p:pic>
        <p:nvPicPr>
          <p:cNvPr id="113" name="Google Shape;113;p19"/>
          <p:cNvPicPr preferRelativeResize="0"/>
          <p:nvPr/>
        </p:nvPicPr>
        <p:blipFill>
          <a:blip r:embed="rId5">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Cluster Analysis</a:t>
            </a:r>
            <a:endParaRPr/>
          </a:p>
        </p:txBody>
      </p:sp>
      <p:pic>
        <p:nvPicPr>
          <p:cNvPr id="119" name="Google Shape;119;p20"/>
          <p:cNvPicPr preferRelativeResize="0"/>
          <p:nvPr/>
        </p:nvPicPr>
        <p:blipFill>
          <a:blip r:embed="rId3">
            <a:alphaModFix/>
          </a:blip>
          <a:stretch>
            <a:fillRect/>
          </a:stretch>
        </p:blipFill>
        <p:spPr>
          <a:xfrm>
            <a:off x="311701" y="1214175"/>
            <a:ext cx="2182862" cy="3820974"/>
          </a:xfrm>
          <a:prstGeom prst="rect">
            <a:avLst/>
          </a:prstGeom>
          <a:noFill/>
          <a:ln>
            <a:noFill/>
          </a:ln>
        </p:spPr>
      </p:pic>
      <p:pic>
        <p:nvPicPr>
          <p:cNvPr id="120" name="Google Shape;120;p20"/>
          <p:cNvPicPr preferRelativeResize="0"/>
          <p:nvPr/>
        </p:nvPicPr>
        <p:blipFill rotWithShape="1">
          <a:blip r:embed="rId4">
            <a:alphaModFix/>
          </a:blip>
          <a:srcRect b="-1520" l="-8420" r="8420" t="1520"/>
          <a:stretch/>
        </p:blipFill>
        <p:spPr>
          <a:xfrm>
            <a:off x="4027025" y="1142275"/>
            <a:ext cx="2441225" cy="1928400"/>
          </a:xfrm>
          <a:prstGeom prst="rect">
            <a:avLst/>
          </a:prstGeom>
          <a:noFill/>
          <a:ln>
            <a:noFill/>
          </a:ln>
        </p:spPr>
      </p:pic>
      <p:pic>
        <p:nvPicPr>
          <p:cNvPr id="121" name="Google Shape;121;p20"/>
          <p:cNvPicPr preferRelativeResize="0"/>
          <p:nvPr/>
        </p:nvPicPr>
        <p:blipFill>
          <a:blip r:embed="rId5">
            <a:alphaModFix/>
          </a:blip>
          <a:stretch>
            <a:fillRect/>
          </a:stretch>
        </p:blipFill>
        <p:spPr>
          <a:xfrm>
            <a:off x="4344050" y="3195250"/>
            <a:ext cx="2182875" cy="1779945"/>
          </a:xfrm>
          <a:prstGeom prst="rect">
            <a:avLst/>
          </a:prstGeom>
          <a:noFill/>
          <a:ln>
            <a:noFill/>
          </a:ln>
        </p:spPr>
      </p:pic>
      <p:pic>
        <p:nvPicPr>
          <p:cNvPr id="122" name="Google Shape;122;p20"/>
          <p:cNvPicPr preferRelativeResize="0"/>
          <p:nvPr/>
        </p:nvPicPr>
        <p:blipFill>
          <a:blip r:embed="rId6">
            <a:alphaModFix/>
          </a:blip>
          <a:stretch>
            <a:fillRect/>
          </a:stretch>
        </p:blipFill>
        <p:spPr>
          <a:xfrm>
            <a:off x="6543475" y="1133475"/>
            <a:ext cx="2441225" cy="1928400"/>
          </a:xfrm>
          <a:prstGeom prst="rect">
            <a:avLst/>
          </a:prstGeom>
          <a:noFill/>
          <a:ln>
            <a:noFill/>
          </a:ln>
        </p:spPr>
      </p:pic>
      <p:sp>
        <p:nvSpPr>
          <p:cNvPr id="123" name="Google Shape;123;p20"/>
          <p:cNvSpPr txBox="1"/>
          <p:nvPr/>
        </p:nvSpPr>
        <p:spPr>
          <a:xfrm>
            <a:off x="4522900" y="803575"/>
            <a:ext cx="3445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2"/>
                </a:solidFill>
              </a:rPr>
              <a:t>Optimal number of clusters for both Oats and barley is 2</a:t>
            </a:r>
            <a:endParaRPr sz="1000">
              <a:solidFill>
                <a:schemeClr val="dk2"/>
              </a:solidFill>
            </a:endParaRPr>
          </a:p>
        </p:txBody>
      </p:sp>
      <p:sp>
        <p:nvSpPr>
          <p:cNvPr id="124" name="Google Shape;124;p20"/>
          <p:cNvSpPr txBox="1"/>
          <p:nvPr/>
        </p:nvSpPr>
        <p:spPr>
          <a:xfrm>
            <a:off x="2494575" y="1173975"/>
            <a:ext cx="1811700" cy="24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2"/>
                </a:solidFill>
              </a:rPr>
              <a:t>- </a:t>
            </a:r>
            <a:r>
              <a:rPr lang="en" sz="1100">
                <a:solidFill>
                  <a:schemeClr val="dk2"/>
                </a:solidFill>
              </a:rPr>
              <a:t>Determined the optimal number of clusters using the Elbow method.</a:t>
            </a:r>
            <a:endParaRPr sz="1100">
              <a:solidFill>
                <a:schemeClr val="dk2"/>
              </a:solidFill>
            </a:endParaRPr>
          </a:p>
          <a:p>
            <a:pPr indent="0" lvl="0" marL="45720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lang="en" sz="1100">
                <a:solidFill>
                  <a:schemeClr val="dk2"/>
                </a:solidFill>
              </a:rPr>
              <a:t>- </a:t>
            </a:r>
            <a:r>
              <a:rPr lang="en" sz="1100">
                <a:solidFill>
                  <a:schemeClr val="dk2"/>
                </a:solidFill>
              </a:rPr>
              <a:t>Found that the best number of clusters for both oats and barley is 2.</a:t>
            </a:r>
            <a:endParaRPr sz="1100">
              <a:solidFill>
                <a:schemeClr val="dk2"/>
              </a:solidFill>
            </a:endParaRPr>
          </a:p>
          <a:p>
            <a:pPr indent="0" lvl="0" marL="0" rtl="0" algn="l">
              <a:spcBef>
                <a:spcPts val="0"/>
              </a:spcBef>
              <a:spcAft>
                <a:spcPts val="0"/>
              </a:spcAft>
              <a:buNone/>
            </a:pPr>
            <a:r>
              <a:t/>
            </a:r>
            <a:endParaRPr sz="1100">
              <a:solidFill>
                <a:schemeClr val="dk2"/>
              </a:solidFill>
            </a:endParaRPr>
          </a:p>
          <a:p>
            <a:pPr indent="0" lvl="0" marL="0" rtl="0" algn="l">
              <a:spcBef>
                <a:spcPts val="0"/>
              </a:spcBef>
              <a:spcAft>
                <a:spcPts val="0"/>
              </a:spcAft>
              <a:buNone/>
            </a:pPr>
            <a:r>
              <a:rPr lang="en" sz="1100">
                <a:solidFill>
                  <a:schemeClr val="dk2"/>
                </a:solidFill>
              </a:rPr>
              <a:t>- </a:t>
            </a:r>
            <a:r>
              <a:rPr lang="en" sz="1100">
                <a:solidFill>
                  <a:schemeClr val="dk2"/>
                </a:solidFill>
              </a:rPr>
              <a:t>This clustering approach helps in understanding localized production patterns</a:t>
            </a:r>
            <a:endParaRPr sz="1100">
              <a:solidFill>
                <a:schemeClr val="dk2"/>
              </a:solidFill>
            </a:endParaRPr>
          </a:p>
          <a:p>
            <a:pPr indent="0" lvl="0" marL="457200" rtl="0" algn="l">
              <a:spcBef>
                <a:spcPts val="0"/>
              </a:spcBef>
              <a:spcAft>
                <a:spcPts val="0"/>
              </a:spcAft>
              <a:buNone/>
            </a:pPr>
            <a:r>
              <a:t/>
            </a:r>
            <a:endParaRPr sz="1100">
              <a:solidFill>
                <a:schemeClr val="dk2"/>
              </a:solidFill>
            </a:endParaRPr>
          </a:p>
        </p:txBody>
      </p:sp>
      <p:pic>
        <p:nvPicPr>
          <p:cNvPr id="125" name="Google Shape;125;p20"/>
          <p:cNvPicPr preferRelativeResize="0"/>
          <p:nvPr/>
        </p:nvPicPr>
        <p:blipFill>
          <a:blip r:embed="rId7">
            <a:alphaModFix/>
          </a:blip>
          <a:stretch>
            <a:fillRect/>
          </a:stretch>
        </p:blipFill>
        <p:spPr>
          <a:xfrm>
            <a:off x="6666057" y="3195250"/>
            <a:ext cx="2090043" cy="1704225"/>
          </a:xfrm>
          <a:prstGeom prst="rect">
            <a:avLst/>
          </a:prstGeom>
          <a:noFill/>
          <a:ln>
            <a:noFill/>
          </a:ln>
        </p:spPr>
      </p:pic>
      <p:pic>
        <p:nvPicPr>
          <p:cNvPr id="126" name="Google Shape;126;p20"/>
          <p:cNvPicPr preferRelativeResize="0"/>
          <p:nvPr/>
        </p:nvPicPr>
        <p:blipFill>
          <a:blip r:embed="rId8">
            <a:alphaModFix/>
          </a:blip>
          <a:stretch>
            <a:fillRect/>
          </a:stretch>
        </p:blipFill>
        <p:spPr>
          <a:xfrm>
            <a:off x="7823275" y="4627853"/>
            <a:ext cx="1320724" cy="515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 Analysis</a:t>
            </a:r>
            <a:endParaRPr/>
          </a:p>
        </p:txBody>
      </p:sp>
      <p:pic>
        <p:nvPicPr>
          <p:cNvPr id="132" name="Google Shape;132;p21"/>
          <p:cNvPicPr preferRelativeResize="0"/>
          <p:nvPr/>
        </p:nvPicPr>
        <p:blipFill>
          <a:blip r:embed="rId3">
            <a:alphaModFix/>
          </a:blip>
          <a:stretch>
            <a:fillRect/>
          </a:stretch>
        </p:blipFill>
        <p:spPr>
          <a:xfrm>
            <a:off x="401875" y="1082075"/>
            <a:ext cx="2511000" cy="3919500"/>
          </a:xfrm>
          <a:prstGeom prst="roundRect">
            <a:avLst>
              <a:gd fmla="val 16667" name="adj"/>
            </a:avLst>
          </a:prstGeom>
          <a:noFill/>
          <a:ln>
            <a:noFill/>
          </a:ln>
        </p:spPr>
      </p:pic>
      <p:pic>
        <p:nvPicPr>
          <p:cNvPr id="133" name="Google Shape;133;p21"/>
          <p:cNvPicPr preferRelativeResize="0"/>
          <p:nvPr/>
        </p:nvPicPr>
        <p:blipFill>
          <a:blip r:embed="rId4">
            <a:alphaModFix/>
          </a:blip>
          <a:stretch>
            <a:fillRect/>
          </a:stretch>
        </p:blipFill>
        <p:spPr>
          <a:xfrm>
            <a:off x="3874150" y="237774"/>
            <a:ext cx="4897952" cy="2436699"/>
          </a:xfrm>
          <a:prstGeom prst="rect">
            <a:avLst/>
          </a:prstGeom>
          <a:noFill/>
          <a:ln>
            <a:noFill/>
          </a:ln>
        </p:spPr>
      </p:pic>
      <p:pic>
        <p:nvPicPr>
          <p:cNvPr id="134" name="Google Shape;134;p21"/>
          <p:cNvPicPr preferRelativeResize="0"/>
          <p:nvPr/>
        </p:nvPicPr>
        <p:blipFill>
          <a:blip r:embed="rId5">
            <a:alphaModFix/>
          </a:blip>
          <a:stretch>
            <a:fillRect/>
          </a:stretch>
        </p:blipFill>
        <p:spPr>
          <a:xfrm>
            <a:off x="3871650" y="2674475"/>
            <a:ext cx="4902952" cy="2436701"/>
          </a:xfrm>
          <a:prstGeom prst="rect">
            <a:avLst/>
          </a:prstGeom>
          <a:noFill/>
          <a:ln>
            <a:noFill/>
          </a:ln>
        </p:spPr>
      </p:pic>
      <p:pic>
        <p:nvPicPr>
          <p:cNvPr id="135" name="Google Shape;135;p21"/>
          <p:cNvPicPr preferRelativeResize="0"/>
          <p:nvPr/>
        </p:nvPicPr>
        <p:blipFill>
          <a:blip r:embed="rId6">
            <a:alphaModFix/>
          </a:blip>
          <a:stretch>
            <a:fillRect/>
          </a:stretch>
        </p:blipFill>
        <p:spPr>
          <a:xfrm>
            <a:off x="7823275" y="4627853"/>
            <a:ext cx="1320724" cy="515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